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幻灯片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标题幻灯片">
  <p:cSld name="2_标题幻灯片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ibaotu.com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lockgeeks.com/guides/what-is-blockchain-technology/" TargetMode="External"/><Relationship Id="rId4" Type="http://schemas.openxmlformats.org/officeDocument/2006/relationships/hyperlink" Target="https://bitcoinvietnamnews.com/blockchain-la-gi" TargetMode="External"/><Relationship Id="rId5" Type="http://schemas.openxmlformats.org/officeDocument/2006/relationships/hyperlink" Target="https://blogtienao.com/blockchain-la-gi/" TargetMode="External"/><Relationship Id="rId6" Type="http://schemas.openxmlformats.org/officeDocument/2006/relationships/hyperlink" Target="https://mlsdev.com/blog/the-future-of-the-blockchain-technology-use-cases-geographical-expansion-potential-risks-and-challeng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2.png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/>
          <p:nvPr/>
        </p:nvSpPr>
        <p:spPr>
          <a:xfrm>
            <a:off x="0" y="2914650"/>
            <a:ext cx="12264572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36" y="493486"/>
            <a:ext cx="10341999" cy="584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5"/>
          <p:cNvSpPr/>
          <p:nvPr/>
        </p:nvSpPr>
        <p:spPr>
          <a:xfrm>
            <a:off x="969236" y="493486"/>
            <a:ext cx="10342000" cy="5841998"/>
          </a:xfrm>
          <a:prstGeom prst="rect">
            <a:avLst/>
          </a:prstGeom>
          <a:solidFill>
            <a:srgbClr val="44526F">
              <a:alpha val="48627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"/>
          <p:cNvSpPr txBox="1"/>
          <p:nvPr/>
        </p:nvSpPr>
        <p:spPr>
          <a:xfrm>
            <a:off x="2437993" y="2292295"/>
            <a:ext cx="71818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/>
          </a:p>
        </p:txBody>
      </p:sp>
      <p:sp>
        <p:nvSpPr>
          <p:cNvPr id="18" name="Google Shape;18;p5"/>
          <p:cNvSpPr txBox="1"/>
          <p:nvPr/>
        </p:nvSpPr>
        <p:spPr>
          <a:xfrm>
            <a:off x="2099837" y="4427743"/>
            <a:ext cx="806489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NGUYỄN MINH LỘC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NGUYỄN TUẤN ĐẠT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DƯƠNG ĐÌNH TRUNG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5"/>
          <p:cNvCxnSpPr/>
          <p:nvPr/>
        </p:nvCxnSpPr>
        <p:spPr>
          <a:xfrm>
            <a:off x="5412205" y="5362598"/>
            <a:ext cx="144016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áº¿t quáº£ hÃ¬nh áº£nh cho BLOCK CHAIN POTENTIAL" id="204" name="Google Shape;2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38" y="1784350"/>
            <a:ext cx="10753724" cy="2427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/>
          <p:nvPr/>
        </p:nvSpPr>
        <p:spPr>
          <a:xfrm>
            <a:off x="4614631" y="250561"/>
            <a:ext cx="25373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POTENTIALS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14"/>
          <p:cNvCxnSpPr/>
          <p:nvPr/>
        </p:nvCxnSpPr>
        <p:spPr>
          <a:xfrm>
            <a:off x="4470806" y="3325385"/>
            <a:ext cx="0" cy="314300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14"/>
          <p:cNvCxnSpPr/>
          <p:nvPr/>
        </p:nvCxnSpPr>
        <p:spPr>
          <a:xfrm>
            <a:off x="7721194" y="3325385"/>
            <a:ext cx="0" cy="314300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08" name="Google Shape;208;p14"/>
          <p:cNvGrpSpPr/>
          <p:nvPr/>
        </p:nvGrpSpPr>
        <p:grpSpPr>
          <a:xfrm>
            <a:off x="1666547" y="4639881"/>
            <a:ext cx="2472789" cy="1815882"/>
            <a:chOff x="912798" y="2968640"/>
            <a:chExt cx="1735427" cy="1815882"/>
          </a:xfrm>
        </p:grpSpPr>
        <p:sp>
          <p:nvSpPr>
            <p:cNvPr id="209" name="Google Shape;209;p14"/>
            <p:cNvSpPr txBox="1"/>
            <p:nvPr/>
          </p:nvSpPr>
          <p:spPr>
            <a:xfrm>
              <a:off x="912799" y="2968640"/>
              <a:ext cx="1735426" cy="1815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538CD5"/>
                  </a:solidFill>
                  <a:latin typeface="Calibri"/>
                  <a:ea typeface="Calibri"/>
                  <a:cs typeface="Calibri"/>
                  <a:sym typeface="Calibri"/>
                </a:rPr>
                <a:t>NO DETAIL ORIENTATION </a:t>
              </a:r>
              <a:endParaRPr b="1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 txBox="1"/>
            <p:nvPr/>
          </p:nvSpPr>
          <p:spPr>
            <a:xfrm>
              <a:off x="912798" y="3394143"/>
              <a:ext cx="1735426" cy="309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4"/>
          <p:cNvSpPr txBox="1"/>
          <p:nvPr/>
        </p:nvSpPr>
        <p:spPr>
          <a:xfrm>
            <a:off x="5228288" y="4639881"/>
            <a:ext cx="19237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NEGATIVE PURPOSES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8458558" y="4639881"/>
            <a:ext cx="26056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MANY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EMPLOYMENTS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/>
        </p:nvSpPr>
        <p:spPr>
          <a:xfrm>
            <a:off x="4920678" y="250561"/>
            <a:ext cx="23506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REFRENCES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186689" y="1439454"/>
            <a:ext cx="11818620" cy="4154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Bryan, Derek. “What is Blockchain Technology? A Step-by-Step Guide For Beginners”. Technology Futurist, 2019, 	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https://blockgeeks.com/guides/what-is-blockchain-technology/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Accessed May 5, 2019.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 la gi. Kien thuc ve cong nghe chuoi khoi”. Bitcoin Vietnam News, 2018,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https://bitcoinvietnamnews.com/blockchain-la-gi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Accessed May 5, 2019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“Blockchain la gi? Ung dung cua cong nghe chuoi khoi Blockchain”, Blog Tien Ao, 2018,            		  		 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https://blogtienao.com/blockchain-la-gi/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Accessed May 5, 2019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Redka, “Future of the Blockchain Technology: Use Cases, Risks and Challenges”, MLSDev, 2018,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https://mlsdev.com/blog/the-future-of-the-blockchain-technology-use-cases-geographical-expansion-potential-risks-and-challenges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,Accessed May 5, 2019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/>
          <p:nvPr/>
        </p:nvSpPr>
        <p:spPr>
          <a:xfrm>
            <a:off x="0" y="2914650"/>
            <a:ext cx="12264572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3">
            <a:alphaModFix/>
          </a:blip>
          <a:srcRect b="7846" l="0" r="0" t="7532"/>
          <a:stretch/>
        </p:blipFill>
        <p:spPr>
          <a:xfrm>
            <a:off x="961285" y="493486"/>
            <a:ext cx="10342000" cy="584199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/>
          <p:nvPr/>
        </p:nvSpPr>
        <p:spPr>
          <a:xfrm>
            <a:off x="961285" y="493486"/>
            <a:ext cx="10342000" cy="5841998"/>
          </a:xfrm>
          <a:prstGeom prst="rect">
            <a:avLst/>
          </a:prstGeom>
          <a:solidFill>
            <a:srgbClr val="44526F">
              <a:alpha val="48627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2541360" y="3198743"/>
            <a:ext cx="7181850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LISTENING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1585" y="746067"/>
            <a:ext cx="10058400" cy="150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571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/>
          <p:nvPr/>
        </p:nvSpPr>
        <p:spPr>
          <a:xfrm>
            <a:off x="0" y="0"/>
            <a:ext cx="4557107" cy="6858000"/>
          </a:xfrm>
          <a:prstGeom prst="rect">
            <a:avLst/>
          </a:prstGeom>
          <a:solidFill>
            <a:srgbClr val="44526F">
              <a:alpha val="48627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1861169" y="2167704"/>
            <a:ext cx="4001074" cy="2897242"/>
          </a:xfrm>
          <a:custGeom>
            <a:rect b="b" l="l" r="r" t="t"/>
            <a:pathLst>
              <a:path extrusionOk="0" h="1417" w="4760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solidFill>
            <a:srgbClr val="44526F">
              <a:alpha val="8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6"/>
          <p:cNvSpPr/>
          <p:nvPr/>
        </p:nvSpPr>
        <p:spPr>
          <a:xfrm rot="5400000">
            <a:off x="-88628" y="2716229"/>
            <a:ext cx="3458942" cy="1800200"/>
          </a:xfrm>
          <a:custGeom>
            <a:rect b="b" l="l" r="r" t="t"/>
            <a:pathLst>
              <a:path extrusionOk="0" h="1417" w="4760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noFill/>
          <a:ln cap="flat" cmpd="sng" w="28575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/>
          <p:nvPr/>
        </p:nvSpPr>
        <p:spPr>
          <a:xfrm>
            <a:off x="8053852" y="1908826"/>
            <a:ext cx="1127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"/>
          <p:cNvSpPr/>
          <p:nvPr/>
        </p:nvSpPr>
        <p:spPr>
          <a:xfrm>
            <a:off x="7070368" y="1820980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1302899" y="2884537"/>
            <a:ext cx="511761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72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8053852" y="2881343"/>
            <a:ext cx="3416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DEVELOPMENT HISTORY	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7070368" y="2793497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8053852" y="3854034"/>
            <a:ext cx="20249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7070368" y="3766188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8053852" y="4798150"/>
            <a:ext cx="17504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POTENTIALS</a:t>
            </a:r>
            <a:endParaRPr b="1" sz="2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070368" y="4710304"/>
            <a:ext cx="714280" cy="588896"/>
          </a:xfrm>
          <a:prstGeom prst="roundRect">
            <a:avLst>
              <a:gd fmla="val 16667" name="adj"/>
            </a:avLst>
          </a:prstGeom>
          <a:solidFill>
            <a:srgbClr val="44526F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3200" sx="102000" rotWithShape="0" algn="tr" dir="8100000" dist="88900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45;p7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7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b="1" sz="4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53" name="Google Shape;53;p7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54" name="Google Shape;54;p7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55" name="Google Shape;55;p7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56" name="Google Shape;56;p7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43" y="1481384"/>
            <a:ext cx="7557025" cy="339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3206" y="1490824"/>
            <a:ext cx="7558218" cy="339923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/>
        </p:nvSpPr>
        <p:spPr>
          <a:xfrm>
            <a:off x="4475802" y="1451443"/>
            <a:ext cx="3776513" cy="34386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 txBox="1"/>
          <p:nvPr/>
        </p:nvSpPr>
        <p:spPr>
          <a:xfrm>
            <a:off x="5294335" y="250561"/>
            <a:ext cx="16033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ORIGIN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4519228" y="1481384"/>
            <a:ext cx="3646459" cy="2967319"/>
            <a:chOff x="4373715" y="1841568"/>
            <a:chExt cx="3517711" cy="2967319"/>
          </a:xfrm>
        </p:grpSpPr>
        <p:sp>
          <p:nvSpPr>
            <p:cNvPr id="66" name="Google Shape;66;p8"/>
            <p:cNvSpPr/>
            <p:nvPr/>
          </p:nvSpPr>
          <p:spPr>
            <a:xfrm>
              <a:off x="4373715" y="1841568"/>
              <a:ext cx="3517711" cy="2967319"/>
            </a:xfrm>
            <a:prstGeom prst="rect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5721402" y="1963361"/>
              <a:ext cx="749100" cy="7491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44526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 txBox="1"/>
            <p:nvPr/>
          </p:nvSpPr>
          <p:spPr>
            <a:xfrm>
              <a:off x="4717919" y="3530932"/>
              <a:ext cx="2870523" cy="283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72000" spcFirstLastPara="1" rIns="7200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 u="sng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BYZANTIME GENERALS</a:t>
              </a:r>
              <a:endParaRPr b="1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8"/>
          <p:cNvSpPr txBox="1"/>
          <p:nvPr/>
        </p:nvSpPr>
        <p:spPr>
          <a:xfrm>
            <a:off x="1561864" y="5202146"/>
            <a:ext cx="9068272" cy="812800"/>
          </a:xfrm>
          <a:prstGeom prst="rect">
            <a:avLst/>
          </a:prstGeom>
          <a:gradFill>
            <a:gsLst>
              <a:gs pos="0">
                <a:srgbClr val="BFCFEC"/>
              </a:gs>
              <a:gs pos="43000">
                <a:srgbClr val="BFCFEC"/>
              </a:gs>
              <a:gs pos="89000">
                <a:srgbClr val="97B4E4"/>
              </a:gs>
              <a:gs pos="100000">
                <a:srgbClr val="E0E8F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derived from the problem of Byzantine Generals 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5">
            <a:alphaModFix/>
          </a:blip>
          <a:srcRect b="-32190" l="0" r="0" t="32190"/>
          <a:stretch/>
        </p:blipFill>
        <p:spPr>
          <a:xfrm>
            <a:off x="5253748" y="1626643"/>
            <a:ext cx="2068240" cy="206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485" y="0"/>
            <a:ext cx="5511691" cy="68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" name="Google Shape;80;p9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9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520777" y="2743115"/>
            <a:ext cx="4327448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02 </a:t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 b="1" sz="5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87" name="Google Shape;87;p9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88" name="Google Shape;88;p9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89" name="Google Shape;89;p9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90" name="Google Shape;90;p9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/>
        </p:nvSpPr>
        <p:spPr>
          <a:xfrm>
            <a:off x="3662418" y="250561"/>
            <a:ext cx="48590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DEVELOPMENT HISTORY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0"/>
          <p:cNvGrpSpPr/>
          <p:nvPr/>
        </p:nvGrpSpPr>
        <p:grpSpPr>
          <a:xfrm>
            <a:off x="1108676" y="2807974"/>
            <a:ext cx="10641397" cy="2288575"/>
            <a:chOff x="1050566" y="2772576"/>
            <a:chExt cx="10090868" cy="2170176"/>
          </a:xfrm>
        </p:grpSpPr>
        <p:sp>
          <p:nvSpPr>
            <p:cNvPr id="97" name="Google Shape;97;p10"/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flipH="1" rot="10800000">
              <a:off x="3034256" y="2772576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flipH="1" rot="10800000">
              <a:off x="7001636" y="2772576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fmla="val 10800000" name="adj1"/>
                <a:gd fmla="val 0" name="adj2"/>
                <a:gd fmla="val 8077" name="adj3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0"/>
          <p:cNvSpPr/>
          <p:nvPr/>
        </p:nvSpPr>
        <p:spPr>
          <a:xfrm>
            <a:off x="787955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997147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369572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578764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1603811" y="3303110"/>
            <a:ext cx="1283465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0"/>
          <p:cNvGrpSpPr/>
          <p:nvPr/>
        </p:nvGrpSpPr>
        <p:grpSpPr>
          <a:xfrm>
            <a:off x="2160029" y="4717386"/>
            <a:ext cx="157669" cy="554104"/>
            <a:chOff x="8243431" y="1672074"/>
            <a:chExt cx="199000" cy="699358"/>
          </a:xfrm>
        </p:grpSpPr>
        <p:sp>
          <p:nvSpPr>
            <p:cNvPr id="108" name="Google Shape;108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0"/>
          <p:cNvGrpSpPr/>
          <p:nvPr/>
        </p:nvGrpSpPr>
        <p:grpSpPr>
          <a:xfrm>
            <a:off x="6350542" y="4717386"/>
            <a:ext cx="157669" cy="554104"/>
            <a:chOff x="8243431" y="1672074"/>
            <a:chExt cx="199000" cy="699358"/>
          </a:xfrm>
        </p:grpSpPr>
        <p:sp>
          <p:nvSpPr>
            <p:cNvPr id="112" name="Google Shape;112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0"/>
          <p:cNvGrpSpPr/>
          <p:nvPr/>
        </p:nvGrpSpPr>
        <p:grpSpPr>
          <a:xfrm>
            <a:off x="10534370" y="4717386"/>
            <a:ext cx="157669" cy="554104"/>
            <a:chOff x="8243431" y="1672074"/>
            <a:chExt cx="199000" cy="699358"/>
          </a:xfrm>
        </p:grpSpPr>
        <p:sp>
          <p:nvSpPr>
            <p:cNvPr id="116" name="Google Shape;116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10"/>
          <p:cNvGrpSpPr/>
          <p:nvPr/>
        </p:nvGrpSpPr>
        <p:grpSpPr>
          <a:xfrm>
            <a:off x="4258626" y="2618196"/>
            <a:ext cx="157669" cy="554104"/>
            <a:chOff x="8243431" y="1672074"/>
            <a:chExt cx="199000" cy="699358"/>
          </a:xfrm>
        </p:grpSpPr>
        <p:sp>
          <p:nvSpPr>
            <p:cNvPr id="120" name="Google Shape;120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0"/>
          <p:cNvGrpSpPr/>
          <p:nvPr/>
        </p:nvGrpSpPr>
        <p:grpSpPr>
          <a:xfrm>
            <a:off x="8442456" y="2618196"/>
            <a:ext cx="157669" cy="554104"/>
            <a:chOff x="8243431" y="1672074"/>
            <a:chExt cx="199000" cy="699358"/>
          </a:xfrm>
        </p:grpSpPr>
        <p:sp>
          <p:nvSpPr>
            <p:cNvPr id="124" name="Google Shape;124;p1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0"/>
          <p:cNvSpPr/>
          <p:nvPr/>
        </p:nvSpPr>
        <p:spPr>
          <a:xfrm>
            <a:off x="892430" y="5449893"/>
            <a:ext cx="2692866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CRYPTOGRAPHIC SIGNATURES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9266770" y="5449893"/>
            <a:ext cx="2692866" cy="112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ETHEREUM BLOCK CHAIN</a:t>
            </a:r>
            <a:endParaRPr b="1" sz="28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7174857" y="2023441"/>
            <a:ext cx="2692866" cy="57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BLOCK CHAIN</a:t>
            </a:r>
            <a:endParaRPr/>
          </a:p>
        </p:txBody>
      </p:sp>
      <p:sp>
        <p:nvSpPr>
          <p:cNvPr id="130" name="Google Shape;130;p10"/>
          <p:cNvSpPr/>
          <p:nvPr/>
        </p:nvSpPr>
        <p:spPr>
          <a:xfrm>
            <a:off x="1678453" y="3516590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1982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3777050" y="3526636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5868966" y="3544957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7960879" y="3510185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10052795" y="3525351"/>
            <a:ext cx="11208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3585297" y="2011430"/>
            <a:ext cx="1592103" cy="574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BIT GOLD</a:t>
            </a: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4573162" y="5449893"/>
            <a:ext cx="3870098" cy="94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 PEER-TO PEER ELECTRONIC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CASH SYSTEM</a:t>
            </a:r>
            <a:endParaRPr b="1" sz="24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áº¿t quáº£ hÃ¬nh áº£nh cho BLOCK CHAIN HD" id="143" name="Google Shape;14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934" y="-160178"/>
            <a:ext cx="6483241" cy="702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1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11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11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4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03 </a:t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154" name="Google Shape;154;p11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155" name="Google Shape;155;p11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56" name="Google Shape;156;p11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57" name="Google Shape;157;p11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/>
        </p:nvSpPr>
        <p:spPr>
          <a:xfrm>
            <a:off x="4616652" y="250561"/>
            <a:ext cx="29506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36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12"/>
          <p:cNvGrpSpPr/>
          <p:nvPr/>
        </p:nvGrpSpPr>
        <p:grpSpPr>
          <a:xfrm>
            <a:off x="687674" y="4268026"/>
            <a:ext cx="3013322" cy="747145"/>
            <a:chOff x="6066759" y="3229513"/>
            <a:chExt cx="1958368" cy="398835"/>
          </a:xfrm>
        </p:grpSpPr>
        <p:sp>
          <p:nvSpPr>
            <p:cNvPr id="164" name="Google Shape;164;p12"/>
            <p:cNvSpPr/>
            <p:nvPr/>
          </p:nvSpPr>
          <p:spPr>
            <a:xfrm>
              <a:off x="6226210" y="3229513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6066759" y="3252590"/>
              <a:ext cx="1958368" cy="375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EDUCATION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Káº¿t quáº£ hÃ¬nh áº£nh cho education vÃ  block chain" id="166" name="Google Shape;1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107" y="1795333"/>
            <a:ext cx="2843829" cy="2132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2"/>
          <p:cNvGrpSpPr/>
          <p:nvPr/>
        </p:nvGrpSpPr>
        <p:grpSpPr>
          <a:xfrm>
            <a:off x="3404543" y="4267390"/>
            <a:ext cx="3013322" cy="633089"/>
            <a:chOff x="7761815" y="2829081"/>
            <a:chExt cx="1958368" cy="337950"/>
          </a:xfrm>
        </p:grpSpPr>
        <p:sp>
          <p:nvSpPr>
            <p:cNvPr id="168" name="Google Shape;168;p12"/>
            <p:cNvSpPr/>
            <p:nvPr/>
          </p:nvSpPr>
          <p:spPr>
            <a:xfrm>
              <a:off x="7896743" y="2829081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7761815" y="2857060"/>
              <a:ext cx="1958368" cy="281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ECOMMERCE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2"/>
          <p:cNvGrpSpPr/>
          <p:nvPr/>
        </p:nvGrpSpPr>
        <p:grpSpPr>
          <a:xfrm>
            <a:off x="8941377" y="4275046"/>
            <a:ext cx="3013322" cy="633089"/>
            <a:chOff x="9771466" y="2181663"/>
            <a:chExt cx="1958368" cy="337950"/>
          </a:xfrm>
        </p:grpSpPr>
        <p:sp>
          <p:nvSpPr>
            <p:cNvPr id="171" name="Google Shape;171;p12"/>
            <p:cNvSpPr/>
            <p:nvPr/>
          </p:nvSpPr>
          <p:spPr>
            <a:xfrm>
              <a:off x="9895636" y="2181663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9771466" y="2195007"/>
              <a:ext cx="1958368" cy="281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2"/>
          <p:cNvGrpSpPr/>
          <p:nvPr/>
        </p:nvGrpSpPr>
        <p:grpSpPr>
          <a:xfrm>
            <a:off x="6182497" y="4267524"/>
            <a:ext cx="3013322" cy="633089"/>
            <a:chOff x="6125599" y="3258511"/>
            <a:chExt cx="1958368" cy="337950"/>
          </a:xfrm>
        </p:grpSpPr>
        <p:sp>
          <p:nvSpPr>
            <p:cNvPr id="174" name="Google Shape;174;p12"/>
            <p:cNvSpPr/>
            <p:nvPr/>
          </p:nvSpPr>
          <p:spPr>
            <a:xfrm>
              <a:off x="6255628" y="3258511"/>
              <a:ext cx="1639466" cy="337950"/>
            </a:xfrm>
            <a:prstGeom prst="roundRect">
              <a:avLst>
                <a:gd fmla="val 41676" name="adj"/>
              </a:avLst>
            </a:prstGeom>
            <a:solidFill>
              <a:srgbClr val="4452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6125599" y="3281587"/>
              <a:ext cx="1958368" cy="281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175" lIns="96375" spcFirstLastPara="1" rIns="96375" wrap="square" tIns="481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HEALTHCARE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290" y="1922082"/>
            <a:ext cx="2843828" cy="213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168" y="1961417"/>
            <a:ext cx="2557438" cy="205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8988" y="1970396"/>
            <a:ext cx="2835712" cy="2036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/>
          <p:nvPr/>
        </p:nvSpPr>
        <p:spPr>
          <a:xfrm>
            <a:off x="6207547" y="-14343"/>
            <a:ext cx="5664629" cy="6858000"/>
          </a:xfrm>
          <a:prstGeom prst="parallelogram">
            <a:avLst>
              <a:gd fmla="val 25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0748" y="-14343"/>
            <a:ext cx="65314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Ã¬nh áº£nh cÃ³ liÃªn quan" id="185" name="Google Shape;1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0401" y="66675"/>
            <a:ext cx="6581775" cy="702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8384765" y="2625423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3"/>
          <p:cNvCxnSpPr/>
          <p:nvPr/>
        </p:nvCxnSpPr>
        <p:spPr>
          <a:xfrm flipH="1">
            <a:off x="8223771" y="-329759"/>
            <a:ext cx="1632181" cy="796888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13"/>
          <p:cNvSpPr/>
          <p:nvPr/>
        </p:nvSpPr>
        <p:spPr>
          <a:xfrm>
            <a:off x="9242740" y="-1481886"/>
            <a:ext cx="2949260" cy="4192823"/>
          </a:xfrm>
          <a:custGeom>
            <a:rect b="b" l="l" r="r" t="t"/>
            <a:pathLst>
              <a:path extrusionOk="0" h="3144617" w="2211945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POTENTIALS</a:t>
            </a:r>
            <a:endParaRPr b="1" sz="44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44526F"/>
                </a:solidFill>
                <a:latin typeface="Calibri"/>
                <a:ea typeface="Calibri"/>
                <a:cs typeface="Calibri"/>
                <a:sym typeface="Calibri"/>
              </a:rPr>
              <a:t>04 </a:t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4452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4238044" y="-15902"/>
            <a:ext cx="3347499" cy="4226758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fmla="val 33140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One triangle outline and two solid triangles which accent the image" id="196" name="Google Shape;196;p13"/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descr="Decorative Triangle" id="197" name="Google Shape;197;p13"/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>
                <a:gd fmla="val 50000" name="adj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98" name="Google Shape;198;p13"/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Decorative Triangle" id="199" name="Google Shape;199;p13"/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9A9DA3"/>
                </a:gs>
                <a:gs pos="50000">
                  <a:srgbClr val="C2C3C6"/>
                </a:gs>
                <a:gs pos="100000">
                  <a:srgbClr val="E1E1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